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0" r:id="rId4"/>
    <p:sldId id="273" r:id="rId5"/>
    <p:sldId id="277" r:id="rId6"/>
    <p:sldId id="285" r:id="rId7"/>
    <p:sldId id="280" r:id="rId8"/>
    <p:sldId id="283" r:id="rId9"/>
    <p:sldId id="284" r:id="rId10"/>
    <p:sldId id="286" r:id="rId11"/>
    <p:sldId id="287" r:id="rId12"/>
    <p:sldId id="288" r:id="rId13"/>
    <p:sldId id="289" r:id="rId14"/>
    <p:sldId id="263" r:id="rId15"/>
    <p:sldId id="264" r:id="rId16"/>
    <p:sldId id="265" r:id="rId17"/>
    <p:sldId id="266" r:id="rId18"/>
    <p:sldId id="267" r:id="rId19"/>
    <p:sldId id="271" r:id="rId20"/>
    <p:sldId id="26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56" autoAdjust="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1"/>
          <c:tx>
            <c:strRef>
              <c:f>Sheet1!$C$1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0.1</c:v>
                </c:pt>
                <c:pt idx="1">
                  <c:v>0.1</c:v>
                </c:pt>
                <c:pt idx="2">
                  <c:v>0.9</c:v>
                </c:pt>
                <c:pt idx="3">
                  <c:v>0.9</c:v>
                </c:pt>
                <c:pt idx="4">
                  <c:v>0.1</c:v>
                </c:pt>
                <c:pt idx="5">
                  <c:v>0.1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0.9</c:v>
                </c:pt>
                <c:pt idx="1">
                  <c:v>0.9</c:v>
                </c:pt>
                <c:pt idx="2">
                  <c:v>0.63329999999999997</c:v>
                </c:pt>
                <c:pt idx="3">
                  <c:v>0.36659999999999998</c:v>
                </c:pt>
                <c:pt idx="4">
                  <c:v>0.1</c:v>
                </c:pt>
                <c:pt idx="5">
                  <c:v>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38592"/>
        <c:axId val="44640128"/>
      </c:lineChart>
      <c:catAx>
        <c:axId val="4463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640128"/>
        <c:crosses val="autoZero"/>
        <c:auto val="1"/>
        <c:lblAlgn val="ctr"/>
        <c:lblOffset val="100"/>
        <c:noMultiLvlLbl val="0"/>
      </c:catAx>
      <c:valAx>
        <c:axId val="44640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4638592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21771-F237-4CCB-861B-D7FE97A380FF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6DF8E-A222-465F-8252-5B3EA863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0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6DF8E-A222-465F-8252-5B3EA86358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04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6DF8E-A222-465F-8252-5B3EA86358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04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4BB3-259A-466B-B8A6-51C1A9F8A4A5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151-8D52-4E64-8CA9-45B7C71BB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7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4BB3-259A-466B-B8A6-51C1A9F8A4A5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151-8D52-4E64-8CA9-45B7C71BB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2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4BB3-259A-466B-B8A6-51C1A9F8A4A5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151-8D52-4E64-8CA9-45B7C71BB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00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4BB3-259A-466B-B8A6-51C1A9F8A4A5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151-8D52-4E64-8CA9-45B7C71BB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47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4BB3-259A-466B-B8A6-51C1A9F8A4A5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151-8D52-4E64-8CA9-45B7C71BB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7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4BB3-259A-466B-B8A6-51C1A9F8A4A5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151-8D52-4E64-8CA9-45B7C71BB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4BB3-259A-466B-B8A6-51C1A9F8A4A5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151-8D52-4E64-8CA9-45B7C71BB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9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4BB3-259A-466B-B8A6-51C1A9F8A4A5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151-8D52-4E64-8CA9-45B7C71BB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0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1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4BB3-259A-466B-B8A6-51C1A9F8A4A5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151-8D52-4E64-8CA9-45B7C71BB0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48200" y="3966163"/>
            <a:ext cx="4038600" cy="21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0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21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4005064"/>
            <a:ext cx="8208912" cy="21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4BB3-259A-466B-B8A6-51C1A9F8A4A5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151-8D52-4E64-8CA9-45B7C71BB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9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4BB3-259A-466B-B8A6-51C1A9F8A4A5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151-8D52-4E64-8CA9-45B7C71BB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3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4BB3-259A-466B-B8A6-51C1A9F8A4A5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151-8D52-4E64-8CA9-45B7C71BB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4BB3-259A-466B-B8A6-51C1A9F8A4A5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151-8D52-4E64-8CA9-45B7C71BB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2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14BB3-259A-466B-B8A6-51C1A9F8A4A5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10151-8D52-4E64-8CA9-45B7C71BB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8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60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software metrics in educational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Ivan </a:t>
            </a:r>
            <a:r>
              <a:rPr lang="en-US" dirty="0" err="1"/>
              <a:t>Pribela</a:t>
            </a:r>
            <a:r>
              <a:rPr lang="en-US" dirty="0"/>
              <a:t>, </a:t>
            </a:r>
            <a:r>
              <a:rPr lang="en-US" dirty="0" err="1"/>
              <a:t>Zoran</a:t>
            </a:r>
            <a:r>
              <a:rPr lang="en-US" dirty="0"/>
              <a:t> </a:t>
            </a:r>
            <a:r>
              <a:rPr lang="en-US" dirty="0" err="1"/>
              <a:t>Budimac</a:t>
            </a:r>
            <a:r>
              <a:rPr lang="en-US" dirty="0"/>
              <a:t>, </a:t>
            </a:r>
            <a:r>
              <a:rPr lang="en-US" dirty="0" err="1"/>
              <a:t>Gordana</a:t>
            </a:r>
            <a:r>
              <a:rPr lang="en-US" dirty="0"/>
              <a:t> </a:t>
            </a:r>
            <a:r>
              <a:rPr lang="en-US" dirty="0" err="1" smtClean="0"/>
              <a:t>Rakić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282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 XML to properties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XSL </a:t>
            </a:r>
            <a:r>
              <a:rPr lang="en-US" dirty="0" err="1" smtClean="0"/>
              <a:t>Transformator</a:t>
            </a:r>
            <a:endParaRPr lang="en-US" dirty="0" smtClean="0"/>
          </a:p>
          <a:p>
            <a:pPr lvl="1"/>
            <a:r>
              <a:rPr lang="en-US" dirty="0" smtClean="0"/>
              <a:t>Uses XSLT </a:t>
            </a:r>
            <a:r>
              <a:rPr lang="en-US" dirty="0" err="1" smtClean="0"/>
              <a:t>stylesheet</a:t>
            </a:r>
            <a:endParaRPr lang="en-US" dirty="0" smtClean="0"/>
          </a:p>
          <a:p>
            <a:r>
              <a:rPr lang="en-US" dirty="0" smtClean="0"/>
              <a:t>Input XML file</a:t>
            </a:r>
          </a:p>
          <a:p>
            <a:pPr lvl="1"/>
            <a:r>
              <a:rPr lang="en-US" dirty="0" smtClean="0"/>
              <a:t>Values </a:t>
            </a:r>
            <a:r>
              <a:rPr lang="en-US" dirty="0"/>
              <a:t>of calculated software </a:t>
            </a:r>
            <a:r>
              <a:rPr lang="en-US" dirty="0" smtClean="0"/>
              <a:t>metrics</a:t>
            </a:r>
          </a:p>
          <a:p>
            <a:r>
              <a:rPr lang="en-US" dirty="0" smtClean="0"/>
              <a:t>Output XML file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manipulated </a:t>
            </a:r>
            <a:r>
              <a:rPr lang="en-US" dirty="0"/>
              <a:t>easily </a:t>
            </a:r>
            <a:r>
              <a:rPr lang="en-US" dirty="0" smtClean="0"/>
              <a:t>inside </a:t>
            </a:r>
            <a:r>
              <a:rPr lang="en-US" dirty="0"/>
              <a:t>the testing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457200" y="1599256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Student solution</a:t>
            </a:r>
            <a:endParaRPr lang="en-US" sz="1200" dirty="0"/>
          </a:p>
        </p:txBody>
      </p:sp>
      <p:sp>
        <p:nvSpPr>
          <p:cNvPr id="10" name="Folded Corner 9"/>
          <p:cNvSpPr/>
          <p:nvPr/>
        </p:nvSpPr>
        <p:spPr>
          <a:xfrm>
            <a:off x="457200" y="30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Metric </a:t>
            </a:r>
            <a:r>
              <a:rPr lang="en-US" sz="1200" dirty="0" smtClean="0"/>
              <a:t>values</a:t>
            </a:r>
          </a:p>
          <a:p>
            <a:pPr algn="ctr"/>
            <a:endParaRPr lang="en-US" sz="1200" dirty="0"/>
          </a:p>
          <a:p>
            <a:pPr algn="ctr"/>
            <a:r>
              <a:rPr lang="en-US" sz="700" dirty="0" smtClean="0"/>
              <a:t>in xml</a:t>
            </a:r>
            <a:endParaRPr lang="en-US" sz="700" dirty="0"/>
          </a:p>
        </p:txBody>
      </p:sp>
      <p:sp>
        <p:nvSpPr>
          <p:cNvPr id="12" name="Folded Corner 11"/>
          <p:cNvSpPr/>
          <p:nvPr/>
        </p:nvSpPr>
        <p:spPr>
          <a:xfrm>
            <a:off x="3779912" y="21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eCST</a:t>
            </a:r>
            <a:endParaRPr lang="en-US" sz="1200" dirty="0"/>
          </a:p>
        </p:txBody>
      </p:sp>
      <p:sp>
        <p:nvSpPr>
          <p:cNvPr id="13" name="Folded Corner 12"/>
          <p:cNvSpPr/>
          <p:nvPr/>
        </p:nvSpPr>
        <p:spPr>
          <a:xfrm>
            <a:off x="3779912" y="39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Matric </a:t>
            </a:r>
            <a:r>
              <a:rPr lang="en-US" sz="1200" dirty="0"/>
              <a:t>values</a:t>
            </a:r>
          </a:p>
          <a:p>
            <a:pPr algn="ctr"/>
            <a:endParaRPr lang="en-US" sz="1200" dirty="0"/>
          </a:p>
          <a:p>
            <a:pPr algn="ctr"/>
            <a:r>
              <a:rPr lang="en-US" sz="700" dirty="0" smtClean="0"/>
              <a:t>as properties</a:t>
            </a:r>
            <a:endParaRPr lang="en-US" sz="700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1862029" y="21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1862030" y="30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Measure</a:t>
            </a:r>
            <a:endParaRPr lang="en-US" dirty="0"/>
          </a:p>
        </p:txBody>
      </p:sp>
      <p:sp>
        <p:nvSpPr>
          <p:cNvPr id="24" name="Flowchart: Alternate Process 23"/>
          <p:cNvSpPr/>
          <p:nvPr/>
        </p:nvSpPr>
        <p:spPr>
          <a:xfrm>
            <a:off x="1852498" y="39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Transform</a:t>
            </a:r>
            <a:endParaRPr lang="en-US" dirty="0"/>
          </a:p>
        </p:txBody>
      </p:sp>
      <p:cxnSp>
        <p:nvCxnSpPr>
          <p:cNvPr id="30" name="Curved Connector 29"/>
          <p:cNvCxnSpPr>
            <a:stCxn id="7" idx="3"/>
            <a:endCxn id="20" idx="1"/>
          </p:cNvCxnSpPr>
          <p:nvPr/>
        </p:nvCxnSpPr>
        <p:spPr>
          <a:xfrm>
            <a:off x="1177200" y="2049256"/>
            <a:ext cx="684829" cy="270961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urved Connector 1023"/>
          <p:cNvCxnSpPr>
            <a:stCxn id="20" idx="3"/>
            <a:endCxn id="12" idx="1"/>
          </p:cNvCxnSpPr>
          <p:nvPr/>
        </p:nvCxnSpPr>
        <p:spPr>
          <a:xfrm>
            <a:off x="3122029" y="2320217"/>
            <a:ext cx="657883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urved Connector 1029"/>
          <p:cNvCxnSpPr>
            <a:stCxn id="12" idx="2"/>
            <a:endCxn id="23" idx="3"/>
          </p:cNvCxnSpPr>
          <p:nvPr/>
        </p:nvCxnSpPr>
        <p:spPr>
          <a:xfrm rot="5400000">
            <a:off x="3540971" y="2621276"/>
            <a:ext cx="180000" cy="1017882"/>
          </a:xfrm>
          <a:prstGeom prst="curved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urved Connector 1032"/>
          <p:cNvCxnSpPr>
            <a:endCxn id="10" idx="3"/>
          </p:cNvCxnSpPr>
          <p:nvPr/>
        </p:nvCxnSpPr>
        <p:spPr>
          <a:xfrm rot="10800000" flipV="1">
            <a:off x="1177200" y="3220217"/>
            <a:ext cx="675298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Curved Connector 1036"/>
          <p:cNvCxnSpPr>
            <a:stCxn id="10" idx="2"/>
            <a:endCxn id="24" idx="1"/>
          </p:cNvCxnSpPr>
          <p:nvPr/>
        </p:nvCxnSpPr>
        <p:spPr>
          <a:xfrm rot="16200000" flipH="1">
            <a:off x="1244849" y="3512568"/>
            <a:ext cx="180000" cy="1035298"/>
          </a:xfrm>
          <a:prstGeom prst="curved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urved Connector 1038"/>
          <p:cNvCxnSpPr>
            <a:stCxn id="24" idx="3"/>
            <a:endCxn id="13" idx="1"/>
          </p:cNvCxnSpPr>
          <p:nvPr/>
        </p:nvCxnSpPr>
        <p:spPr>
          <a:xfrm>
            <a:off x="3112498" y="4120217"/>
            <a:ext cx="667414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8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Metric values as properties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&lt;?xml version="1.0" encoding="UTF-8"?&gt;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&lt;metrics&gt;</a:t>
            </a:r>
          </a:p>
          <a:p>
            <a:pPr marL="0" indent="0">
              <a:buNone/>
            </a:pP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  &lt;Triplets1</a:t>
            </a:r>
            <a:r>
              <a:rPr lang="en-US" sz="10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    &lt;</a:t>
            </a:r>
            <a:r>
              <a:rPr lang="en-US" sz="1000" b="1" dirty="0" err="1" smtClean="0">
                <a:latin typeface="Consolas" pitchFamily="49" charset="0"/>
                <a:cs typeface="Consolas" pitchFamily="49" charset="0"/>
              </a:rPr>
              <a:t>loc</a:t>
            </a: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&gt;24&lt;/</a:t>
            </a:r>
            <a:r>
              <a:rPr lang="en-US" sz="1000" b="1" dirty="0" err="1" smtClean="0">
                <a:latin typeface="Consolas" pitchFamily="49" charset="0"/>
                <a:cs typeface="Consolas" pitchFamily="49" charset="0"/>
              </a:rPr>
              <a:t>loc</a:t>
            </a: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US" sz="1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    &lt;</a:t>
            </a:r>
            <a:r>
              <a:rPr lang="en-US" sz="1000" b="1" dirty="0">
                <a:latin typeface="Consolas" pitchFamily="49" charset="0"/>
                <a:cs typeface="Consolas" pitchFamily="49" charset="0"/>
              </a:rPr>
              <a:t>cc&gt;4&lt;/cc&gt;</a:t>
            </a:r>
          </a:p>
          <a:p>
            <a:pPr marL="0" indent="0">
              <a:buNone/>
            </a:pP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  &lt;/Triplets1</a:t>
            </a:r>
            <a:r>
              <a:rPr lang="en-US" sz="10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&lt;/metrics&gt;</a:t>
            </a:r>
          </a:p>
          <a:p>
            <a:pPr marL="0" indent="0">
              <a:buNone/>
            </a:pPr>
            <a:endParaRPr lang="en-US" sz="1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457200" y="1599256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Student solution</a:t>
            </a:r>
            <a:endParaRPr lang="en-US" sz="1200" dirty="0"/>
          </a:p>
        </p:txBody>
      </p:sp>
      <p:sp>
        <p:nvSpPr>
          <p:cNvPr id="10" name="Folded Corner 9"/>
          <p:cNvSpPr/>
          <p:nvPr/>
        </p:nvSpPr>
        <p:spPr>
          <a:xfrm>
            <a:off x="457200" y="30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Metric </a:t>
            </a:r>
            <a:r>
              <a:rPr lang="en-US" sz="1200" dirty="0" smtClean="0"/>
              <a:t>values</a:t>
            </a:r>
          </a:p>
          <a:p>
            <a:pPr algn="ctr"/>
            <a:endParaRPr lang="en-US" sz="1200" dirty="0"/>
          </a:p>
          <a:p>
            <a:pPr algn="ctr"/>
            <a:r>
              <a:rPr lang="en-US" sz="700" dirty="0" smtClean="0"/>
              <a:t>in xml</a:t>
            </a:r>
            <a:endParaRPr lang="en-US" sz="700" dirty="0"/>
          </a:p>
        </p:txBody>
      </p:sp>
      <p:sp>
        <p:nvSpPr>
          <p:cNvPr id="12" name="Folded Corner 11"/>
          <p:cNvSpPr/>
          <p:nvPr/>
        </p:nvSpPr>
        <p:spPr>
          <a:xfrm>
            <a:off x="3779912" y="21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eCST</a:t>
            </a:r>
            <a:endParaRPr lang="en-US" sz="1200" dirty="0"/>
          </a:p>
        </p:txBody>
      </p:sp>
      <p:sp>
        <p:nvSpPr>
          <p:cNvPr id="13" name="Folded Corner 12"/>
          <p:cNvSpPr/>
          <p:nvPr/>
        </p:nvSpPr>
        <p:spPr>
          <a:xfrm>
            <a:off x="3779912" y="39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Matric </a:t>
            </a:r>
            <a:r>
              <a:rPr lang="en-US" sz="1200" dirty="0"/>
              <a:t>values</a:t>
            </a:r>
          </a:p>
          <a:p>
            <a:pPr algn="ctr"/>
            <a:endParaRPr lang="en-US" sz="1200" dirty="0"/>
          </a:p>
          <a:p>
            <a:pPr algn="ctr"/>
            <a:r>
              <a:rPr lang="en-US" sz="700" dirty="0" smtClean="0"/>
              <a:t>as properties</a:t>
            </a:r>
            <a:endParaRPr lang="en-US" sz="700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1862029" y="21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1862030" y="30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Measure</a:t>
            </a:r>
            <a:endParaRPr lang="en-US" dirty="0"/>
          </a:p>
        </p:txBody>
      </p:sp>
      <p:sp>
        <p:nvSpPr>
          <p:cNvPr id="24" name="Flowchart: Alternate Process 23"/>
          <p:cNvSpPr/>
          <p:nvPr/>
        </p:nvSpPr>
        <p:spPr>
          <a:xfrm>
            <a:off x="1852498" y="39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Transform</a:t>
            </a:r>
            <a:endParaRPr lang="en-US" dirty="0"/>
          </a:p>
        </p:txBody>
      </p:sp>
      <p:cxnSp>
        <p:nvCxnSpPr>
          <p:cNvPr id="30" name="Curved Connector 29"/>
          <p:cNvCxnSpPr>
            <a:stCxn id="7" idx="3"/>
            <a:endCxn id="20" idx="1"/>
          </p:cNvCxnSpPr>
          <p:nvPr/>
        </p:nvCxnSpPr>
        <p:spPr>
          <a:xfrm>
            <a:off x="1177200" y="2049256"/>
            <a:ext cx="684829" cy="270961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urved Connector 1023"/>
          <p:cNvCxnSpPr>
            <a:stCxn id="20" idx="3"/>
            <a:endCxn id="12" idx="1"/>
          </p:cNvCxnSpPr>
          <p:nvPr/>
        </p:nvCxnSpPr>
        <p:spPr>
          <a:xfrm>
            <a:off x="3122029" y="2320217"/>
            <a:ext cx="657883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urved Connector 1029"/>
          <p:cNvCxnSpPr>
            <a:stCxn id="12" idx="2"/>
            <a:endCxn id="23" idx="3"/>
          </p:cNvCxnSpPr>
          <p:nvPr/>
        </p:nvCxnSpPr>
        <p:spPr>
          <a:xfrm rot="5400000">
            <a:off x="3540971" y="2621276"/>
            <a:ext cx="180000" cy="1017882"/>
          </a:xfrm>
          <a:prstGeom prst="curved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urved Connector 1032"/>
          <p:cNvCxnSpPr>
            <a:endCxn id="10" idx="3"/>
          </p:cNvCxnSpPr>
          <p:nvPr/>
        </p:nvCxnSpPr>
        <p:spPr>
          <a:xfrm rot="10800000" flipV="1">
            <a:off x="1177200" y="3220217"/>
            <a:ext cx="675298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Curved Connector 1036"/>
          <p:cNvCxnSpPr>
            <a:stCxn id="10" idx="2"/>
            <a:endCxn id="24" idx="1"/>
          </p:cNvCxnSpPr>
          <p:nvPr/>
        </p:nvCxnSpPr>
        <p:spPr>
          <a:xfrm rot="16200000" flipH="1">
            <a:off x="1244849" y="3512568"/>
            <a:ext cx="180000" cy="1035298"/>
          </a:xfrm>
          <a:prstGeom prst="curved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urved Connector 1038"/>
          <p:cNvCxnSpPr>
            <a:stCxn id="24" idx="3"/>
            <a:endCxn id="13" idx="1"/>
          </p:cNvCxnSpPr>
          <p:nvPr/>
        </p:nvCxnSpPr>
        <p:spPr>
          <a:xfrm>
            <a:off x="3112498" y="4120217"/>
            <a:ext cx="667414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59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the values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Testing </a:t>
            </a:r>
            <a:r>
              <a:rPr lang="en-US" dirty="0" smtClean="0"/>
              <a:t>system (Testovid)</a:t>
            </a:r>
          </a:p>
          <a:p>
            <a:pPr lvl="1"/>
            <a:r>
              <a:rPr lang="en-US" dirty="0" smtClean="0"/>
              <a:t>Implemented </a:t>
            </a:r>
            <a:r>
              <a:rPr lang="en-US" dirty="0"/>
              <a:t>as a framework for running domain specific testers</a:t>
            </a:r>
          </a:p>
          <a:p>
            <a:r>
              <a:rPr lang="en-US" dirty="0" smtClean="0"/>
              <a:t>Domain </a:t>
            </a:r>
            <a:r>
              <a:rPr lang="en-US" dirty="0"/>
              <a:t>specific </a:t>
            </a:r>
            <a:r>
              <a:rPr lang="en-US" dirty="0" smtClean="0"/>
              <a:t>testers</a:t>
            </a:r>
          </a:p>
          <a:p>
            <a:pPr lvl="1"/>
            <a:r>
              <a:rPr lang="en-US" dirty="0" smtClean="0"/>
              <a:t>Written </a:t>
            </a:r>
            <a:r>
              <a:rPr lang="en-US" dirty="0"/>
              <a:t>as Apache Ant scripts</a:t>
            </a:r>
          </a:p>
          <a:p>
            <a:r>
              <a:rPr lang="en-US" dirty="0" smtClean="0"/>
              <a:t>Using </a:t>
            </a:r>
            <a:r>
              <a:rPr lang="en-US" dirty="0"/>
              <a:t>software </a:t>
            </a:r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Script </a:t>
            </a:r>
            <a:r>
              <a:rPr lang="en-US" dirty="0"/>
              <a:t>runs SMIILE </a:t>
            </a:r>
            <a:r>
              <a:rPr lang="en-US" dirty="0" smtClean="0"/>
              <a:t>tool</a:t>
            </a:r>
          </a:p>
          <a:p>
            <a:pPr lvl="1"/>
            <a:r>
              <a:rPr lang="en-US" dirty="0" smtClean="0"/>
              <a:t>Transforms XML file with metrics values</a:t>
            </a:r>
          </a:p>
          <a:p>
            <a:pPr lvl="1"/>
            <a:r>
              <a:rPr lang="en-US" dirty="0" smtClean="0"/>
              <a:t>Loads calculated values</a:t>
            </a:r>
          </a:p>
          <a:p>
            <a:pPr lvl="1"/>
            <a:r>
              <a:rPr lang="en-US" dirty="0" smtClean="0"/>
              <a:t>Freely uses them for grading, intelligent advice generation…</a:t>
            </a:r>
          </a:p>
          <a:p>
            <a:r>
              <a:rPr lang="en-US" dirty="0" smtClean="0"/>
              <a:t>Final report</a:t>
            </a:r>
          </a:p>
          <a:p>
            <a:pPr lvl="1"/>
            <a:r>
              <a:rPr lang="en-US" dirty="0" smtClean="0"/>
              <a:t>Contains advices</a:t>
            </a:r>
          </a:p>
          <a:p>
            <a:pPr lvl="1"/>
            <a:r>
              <a:rPr lang="en-US" dirty="0" smtClean="0"/>
              <a:t>Success/failure information</a:t>
            </a:r>
          </a:p>
          <a:p>
            <a:pPr lvl="1"/>
            <a:r>
              <a:rPr lang="en-US" dirty="0" smtClean="0"/>
              <a:t>Presented </a:t>
            </a:r>
            <a:r>
              <a:rPr lang="en-US" dirty="0"/>
              <a:t>to the </a:t>
            </a:r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457200" y="1599256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Student solution</a:t>
            </a:r>
            <a:endParaRPr lang="en-US" sz="1200" dirty="0"/>
          </a:p>
        </p:txBody>
      </p:sp>
      <p:sp>
        <p:nvSpPr>
          <p:cNvPr id="10" name="Folded Corner 9"/>
          <p:cNvSpPr/>
          <p:nvPr/>
        </p:nvSpPr>
        <p:spPr>
          <a:xfrm>
            <a:off x="457200" y="30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Metric </a:t>
            </a:r>
            <a:r>
              <a:rPr lang="en-US" sz="1200" dirty="0" smtClean="0"/>
              <a:t>values</a:t>
            </a:r>
          </a:p>
          <a:p>
            <a:pPr algn="ctr"/>
            <a:endParaRPr lang="en-US" sz="1200" dirty="0"/>
          </a:p>
          <a:p>
            <a:pPr algn="ctr"/>
            <a:r>
              <a:rPr lang="en-US" sz="700" dirty="0" smtClean="0"/>
              <a:t>in xml</a:t>
            </a:r>
            <a:endParaRPr lang="en-US" sz="700" dirty="0"/>
          </a:p>
        </p:txBody>
      </p:sp>
      <p:sp>
        <p:nvSpPr>
          <p:cNvPr id="11" name="Folded Corner 10"/>
          <p:cNvSpPr/>
          <p:nvPr/>
        </p:nvSpPr>
        <p:spPr>
          <a:xfrm>
            <a:off x="460147" y="4318526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Script with</a:t>
            </a:r>
            <a:endParaRPr lang="en-US" sz="700" dirty="0"/>
          </a:p>
          <a:p>
            <a:pPr algn="ctr"/>
            <a:r>
              <a:rPr lang="en-US" sz="1200" dirty="0" smtClean="0"/>
              <a:t>metric </a:t>
            </a:r>
            <a:r>
              <a:rPr lang="en-US" sz="1200" dirty="0"/>
              <a:t>control values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3779912" y="21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eCST</a:t>
            </a:r>
            <a:endParaRPr lang="en-US" sz="1200" dirty="0"/>
          </a:p>
        </p:txBody>
      </p:sp>
      <p:sp>
        <p:nvSpPr>
          <p:cNvPr id="13" name="Folded Corner 12"/>
          <p:cNvSpPr/>
          <p:nvPr/>
        </p:nvSpPr>
        <p:spPr>
          <a:xfrm>
            <a:off x="3779912" y="39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Matric </a:t>
            </a:r>
            <a:r>
              <a:rPr lang="en-US" sz="1200" dirty="0"/>
              <a:t>values</a:t>
            </a:r>
          </a:p>
          <a:p>
            <a:pPr algn="ctr"/>
            <a:endParaRPr lang="en-US" sz="1200" dirty="0"/>
          </a:p>
          <a:p>
            <a:pPr algn="ctr"/>
            <a:r>
              <a:rPr lang="en-US" sz="700" dirty="0" smtClean="0"/>
              <a:t>as properties</a:t>
            </a:r>
            <a:endParaRPr lang="en-US" sz="700" dirty="0"/>
          </a:p>
        </p:txBody>
      </p:sp>
      <p:sp>
        <p:nvSpPr>
          <p:cNvPr id="14" name="Folded Corner 13"/>
          <p:cNvSpPr/>
          <p:nvPr/>
        </p:nvSpPr>
        <p:spPr>
          <a:xfrm>
            <a:off x="3779912" y="5218526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Test</a:t>
            </a:r>
          </a:p>
          <a:p>
            <a:pPr algn="ctr"/>
            <a:r>
              <a:rPr lang="en-US" sz="1200" dirty="0"/>
              <a:t>report</a:t>
            </a:r>
          </a:p>
        </p:txBody>
      </p:sp>
      <p:sp>
        <p:nvSpPr>
          <p:cNvPr id="20" name="Flowchart: Alternate Process 19"/>
          <p:cNvSpPr/>
          <p:nvPr/>
        </p:nvSpPr>
        <p:spPr>
          <a:xfrm>
            <a:off x="1862029" y="21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1862030" y="30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Measure</a:t>
            </a:r>
            <a:endParaRPr lang="en-US" dirty="0"/>
          </a:p>
        </p:txBody>
      </p:sp>
      <p:sp>
        <p:nvSpPr>
          <p:cNvPr id="24" name="Flowchart: Alternate Process 23"/>
          <p:cNvSpPr/>
          <p:nvPr/>
        </p:nvSpPr>
        <p:spPr>
          <a:xfrm>
            <a:off x="1852498" y="39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Transform</a:t>
            </a:r>
            <a:endParaRPr lang="en-US" dirty="0"/>
          </a:p>
        </p:txBody>
      </p:sp>
      <p:sp>
        <p:nvSpPr>
          <p:cNvPr id="25" name="Flowchart: Alternate Process 24"/>
          <p:cNvSpPr/>
          <p:nvPr/>
        </p:nvSpPr>
        <p:spPr>
          <a:xfrm>
            <a:off x="1862030" y="48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</a:t>
            </a:r>
            <a:endParaRPr lang="en-US" dirty="0"/>
          </a:p>
        </p:txBody>
      </p:sp>
      <p:cxnSp>
        <p:nvCxnSpPr>
          <p:cNvPr id="30" name="Curved Connector 29"/>
          <p:cNvCxnSpPr>
            <a:stCxn id="7" idx="3"/>
            <a:endCxn id="20" idx="1"/>
          </p:cNvCxnSpPr>
          <p:nvPr/>
        </p:nvCxnSpPr>
        <p:spPr>
          <a:xfrm>
            <a:off x="1177200" y="2049256"/>
            <a:ext cx="684829" cy="270961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urved Connector 1023"/>
          <p:cNvCxnSpPr>
            <a:stCxn id="20" idx="3"/>
            <a:endCxn id="12" idx="1"/>
          </p:cNvCxnSpPr>
          <p:nvPr/>
        </p:nvCxnSpPr>
        <p:spPr>
          <a:xfrm>
            <a:off x="3122029" y="2320217"/>
            <a:ext cx="657883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urved Connector 1029"/>
          <p:cNvCxnSpPr>
            <a:stCxn id="12" idx="2"/>
            <a:endCxn id="23" idx="3"/>
          </p:cNvCxnSpPr>
          <p:nvPr/>
        </p:nvCxnSpPr>
        <p:spPr>
          <a:xfrm rot="5400000">
            <a:off x="3540971" y="2621276"/>
            <a:ext cx="180000" cy="1017882"/>
          </a:xfrm>
          <a:prstGeom prst="curved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urved Connector 1032"/>
          <p:cNvCxnSpPr>
            <a:endCxn id="10" idx="3"/>
          </p:cNvCxnSpPr>
          <p:nvPr/>
        </p:nvCxnSpPr>
        <p:spPr>
          <a:xfrm rot="10800000" flipV="1">
            <a:off x="1177200" y="3220217"/>
            <a:ext cx="675298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Curved Connector 1036"/>
          <p:cNvCxnSpPr>
            <a:stCxn id="10" idx="2"/>
            <a:endCxn id="24" idx="1"/>
          </p:cNvCxnSpPr>
          <p:nvPr/>
        </p:nvCxnSpPr>
        <p:spPr>
          <a:xfrm rot="16200000" flipH="1">
            <a:off x="1244849" y="3512568"/>
            <a:ext cx="180000" cy="1035298"/>
          </a:xfrm>
          <a:prstGeom prst="curved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urved Connector 1038"/>
          <p:cNvCxnSpPr>
            <a:stCxn id="24" idx="3"/>
            <a:endCxn id="13" idx="1"/>
          </p:cNvCxnSpPr>
          <p:nvPr/>
        </p:nvCxnSpPr>
        <p:spPr>
          <a:xfrm>
            <a:off x="3112498" y="4120217"/>
            <a:ext cx="667414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Curved Connector 1041"/>
          <p:cNvCxnSpPr>
            <a:stCxn id="13" idx="2"/>
            <a:endCxn id="25" idx="3"/>
          </p:cNvCxnSpPr>
          <p:nvPr/>
        </p:nvCxnSpPr>
        <p:spPr>
          <a:xfrm rot="5400000">
            <a:off x="3540971" y="4421276"/>
            <a:ext cx="180000" cy="1017882"/>
          </a:xfrm>
          <a:prstGeom prst="curved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Curved Connector 1043"/>
          <p:cNvCxnSpPr>
            <a:stCxn id="11" idx="3"/>
            <a:endCxn id="25" idx="1"/>
          </p:cNvCxnSpPr>
          <p:nvPr/>
        </p:nvCxnSpPr>
        <p:spPr>
          <a:xfrm>
            <a:off x="1180147" y="4768526"/>
            <a:ext cx="681883" cy="251691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Curved Connector 1046"/>
          <p:cNvCxnSpPr>
            <a:stCxn id="25" idx="2"/>
            <a:endCxn id="14" idx="1"/>
          </p:cNvCxnSpPr>
          <p:nvPr/>
        </p:nvCxnSpPr>
        <p:spPr>
          <a:xfrm rot="16200000" flipH="1">
            <a:off x="2901817" y="4790430"/>
            <a:ext cx="468309" cy="1287882"/>
          </a:xfrm>
          <a:prstGeom prst="curved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93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report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Course:     </a:t>
            </a: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Data structures and algorithms</a:t>
            </a:r>
            <a:endParaRPr lang="en-US" sz="1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Assignment: </a:t>
            </a: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Assignment 1 </a:t>
            </a:r>
            <a:r>
              <a:rPr lang="en-US" sz="1000" b="1" dirty="0">
                <a:latin typeface="Consolas" pitchFamily="49" charset="0"/>
                <a:cs typeface="Consolas" pitchFamily="49" charset="0"/>
              </a:rPr>
              <a:t>- </a:t>
            </a: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Pythagorean triplets</a:t>
            </a:r>
            <a:endParaRPr lang="en-US" sz="1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Student:    </a:t>
            </a: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John Doe</a:t>
            </a:r>
            <a:endParaRPr lang="en-US" sz="1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Time:       </a:t>
            </a: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05.09.2012</a:t>
            </a:r>
            <a:r>
              <a:rPr lang="en-US" sz="1000" b="1" dirty="0">
                <a:latin typeface="Consolas" pitchFamily="49" charset="0"/>
                <a:cs typeface="Consolas" pitchFamily="49" charset="0"/>
              </a:rPr>
              <a:t>. </a:t>
            </a: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11:15:00</a:t>
            </a:r>
            <a:endParaRPr lang="en-US" sz="1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Compilation</a:t>
            </a:r>
            <a:endParaRPr lang="en-US" sz="1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100</a:t>
            </a:r>
            <a:r>
              <a:rPr lang="en-US" sz="1000" b="1" dirty="0">
                <a:latin typeface="Consolas" pitchFamily="49" charset="0"/>
                <a:cs typeface="Consolas" pitchFamily="49" charset="0"/>
              </a:rPr>
              <a:t>% (from </a:t>
            </a: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2 </a:t>
            </a:r>
            <a:r>
              <a:rPr lang="en-US" sz="1000" b="1" dirty="0">
                <a:latin typeface="Consolas" pitchFamily="49" charset="0"/>
                <a:cs typeface="Consolas" pitchFamily="49" charset="0"/>
              </a:rPr>
              <a:t>points)</a:t>
            </a:r>
          </a:p>
          <a:p>
            <a:pPr marL="0" indent="0">
              <a:buNone/>
            </a:pP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All is well, no errors.</a:t>
            </a:r>
            <a:endParaRPr lang="en-US" sz="1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Correctness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33% (from 6 points)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Not all triplets were </a:t>
            </a: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found, check loop boundaries.</a:t>
            </a:r>
            <a:endParaRPr lang="en-US" sz="1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Optimality</a:t>
            </a:r>
            <a:endParaRPr lang="en-US" sz="1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50% </a:t>
            </a:r>
            <a:r>
              <a:rPr lang="en-US" sz="1000" b="1" dirty="0">
                <a:latin typeface="Consolas" pitchFamily="49" charset="0"/>
                <a:cs typeface="Consolas" pitchFamily="49" charset="0"/>
              </a:rPr>
              <a:t>(from </a:t>
            </a: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2 </a:t>
            </a:r>
            <a:r>
              <a:rPr lang="en-US" sz="1000" b="1" dirty="0">
                <a:latin typeface="Consolas" pitchFamily="49" charset="0"/>
                <a:cs typeface="Consolas" pitchFamily="49" charset="0"/>
              </a:rPr>
              <a:t>points)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Try using Euclid's </a:t>
            </a: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formula.</a:t>
            </a:r>
            <a:endParaRPr lang="en-US" sz="1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-+-+-+-+-+-+-+-+-</a:t>
            </a:r>
            <a:endParaRPr lang="en-US" sz="1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Total: </a:t>
            </a:r>
            <a:r>
              <a:rPr lang="en-US" sz="1000" b="1" dirty="0" smtClean="0">
                <a:latin typeface="Consolas" pitchFamily="49" charset="0"/>
                <a:cs typeface="Consolas" pitchFamily="49" charset="0"/>
              </a:rPr>
              <a:t>5 out of 10 points.</a:t>
            </a:r>
            <a:endParaRPr lang="en-US" sz="1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457200" y="1599256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Student solution</a:t>
            </a:r>
            <a:endParaRPr lang="en-US" sz="1200" dirty="0"/>
          </a:p>
        </p:txBody>
      </p:sp>
      <p:sp>
        <p:nvSpPr>
          <p:cNvPr id="10" name="Folded Corner 9"/>
          <p:cNvSpPr/>
          <p:nvPr/>
        </p:nvSpPr>
        <p:spPr>
          <a:xfrm>
            <a:off x="457200" y="30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Metric </a:t>
            </a:r>
            <a:r>
              <a:rPr lang="en-US" sz="1200" dirty="0" smtClean="0"/>
              <a:t>values</a:t>
            </a:r>
          </a:p>
          <a:p>
            <a:pPr algn="ctr"/>
            <a:endParaRPr lang="en-US" sz="1200" dirty="0"/>
          </a:p>
          <a:p>
            <a:pPr algn="ctr"/>
            <a:r>
              <a:rPr lang="en-US" sz="700" dirty="0" smtClean="0"/>
              <a:t>in xml</a:t>
            </a:r>
            <a:endParaRPr lang="en-US" sz="700" dirty="0"/>
          </a:p>
        </p:txBody>
      </p:sp>
      <p:sp>
        <p:nvSpPr>
          <p:cNvPr id="11" name="Folded Corner 10"/>
          <p:cNvSpPr/>
          <p:nvPr/>
        </p:nvSpPr>
        <p:spPr>
          <a:xfrm>
            <a:off x="460147" y="4318526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Script with</a:t>
            </a:r>
            <a:endParaRPr lang="en-US" sz="700" dirty="0"/>
          </a:p>
          <a:p>
            <a:pPr algn="ctr"/>
            <a:r>
              <a:rPr lang="en-US" sz="1200" dirty="0" smtClean="0"/>
              <a:t>metric </a:t>
            </a:r>
            <a:r>
              <a:rPr lang="en-US" sz="1200" dirty="0"/>
              <a:t>control values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3779912" y="21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eCST</a:t>
            </a:r>
            <a:endParaRPr lang="en-US" sz="1200" dirty="0"/>
          </a:p>
        </p:txBody>
      </p:sp>
      <p:sp>
        <p:nvSpPr>
          <p:cNvPr id="13" name="Folded Corner 12"/>
          <p:cNvSpPr/>
          <p:nvPr/>
        </p:nvSpPr>
        <p:spPr>
          <a:xfrm>
            <a:off x="3779912" y="39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Matric </a:t>
            </a:r>
            <a:r>
              <a:rPr lang="en-US" sz="1200" dirty="0"/>
              <a:t>values</a:t>
            </a:r>
          </a:p>
          <a:p>
            <a:pPr algn="ctr"/>
            <a:endParaRPr lang="en-US" sz="1200" dirty="0"/>
          </a:p>
          <a:p>
            <a:pPr algn="ctr"/>
            <a:r>
              <a:rPr lang="en-US" sz="700" dirty="0" smtClean="0"/>
              <a:t>as properties</a:t>
            </a:r>
            <a:endParaRPr lang="en-US" sz="700" dirty="0"/>
          </a:p>
        </p:txBody>
      </p:sp>
      <p:sp>
        <p:nvSpPr>
          <p:cNvPr id="14" name="Folded Corner 13"/>
          <p:cNvSpPr/>
          <p:nvPr/>
        </p:nvSpPr>
        <p:spPr>
          <a:xfrm>
            <a:off x="3779912" y="5218526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Test</a:t>
            </a:r>
          </a:p>
          <a:p>
            <a:pPr algn="ctr"/>
            <a:r>
              <a:rPr lang="en-US" sz="1200" dirty="0"/>
              <a:t>report</a:t>
            </a:r>
          </a:p>
        </p:txBody>
      </p:sp>
      <p:sp>
        <p:nvSpPr>
          <p:cNvPr id="20" name="Flowchart: Alternate Process 19"/>
          <p:cNvSpPr/>
          <p:nvPr/>
        </p:nvSpPr>
        <p:spPr>
          <a:xfrm>
            <a:off x="1862029" y="21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1862030" y="30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Measure</a:t>
            </a:r>
            <a:endParaRPr lang="en-US" dirty="0"/>
          </a:p>
        </p:txBody>
      </p:sp>
      <p:sp>
        <p:nvSpPr>
          <p:cNvPr id="24" name="Flowchart: Alternate Process 23"/>
          <p:cNvSpPr/>
          <p:nvPr/>
        </p:nvSpPr>
        <p:spPr>
          <a:xfrm>
            <a:off x="1852498" y="39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Transform</a:t>
            </a:r>
            <a:endParaRPr lang="en-US" dirty="0"/>
          </a:p>
        </p:txBody>
      </p:sp>
      <p:sp>
        <p:nvSpPr>
          <p:cNvPr id="25" name="Flowchart: Alternate Process 24"/>
          <p:cNvSpPr/>
          <p:nvPr/>
        </p:nvSpPr>
        <p:spPr>
          <a:xfrm>
            <a:off x="1862030" y="48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</a:t>
            </a:r>
            <a:endParaRPr lang="en-US" dirty="0"/>
          </a:p>
        </p:txBody>
      </p:sp>
      <p:cxnSp>
        <p:nvCxnSpPr>
          <p:cNvPr id="30" name="Curved Connector 29"/>
          <p:cNvCxnSpPr>
            <a:stCxn id="7" idx="3"/>
            <a:endCxn id="20" idx="1"/>
          </p:cNvCxnSpPr>
          <p:nvPr/>
        </p:nvCxnSpPr>
        <p:spPr>
          <a:xfrm>
            <a:off x="1177200" y="2049256"/>
            <a:ext cx="684829" cy="270961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urved Connector 1023"/>
          <p:cNvCxnSpPr>
            <a:stCxn id="20" idx="3"/>
            <a:endCxn id="12" idx="1"/>
          </p:cNvCxnSpPr>
          <p:nvPr/>
        </p:nvCxnSpPr>
        <p:spPr>
          <a:xfrm>
            <a:off x="3122029" y="2320217"/>
            <a:ext cx="657883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urved Connector 1029"/>
          <p:cNvCxnSpPr>
            <a:stCxn id="12" idx="2"/>
            <a:endCxn id="23" idx="3"/>
          </p:cNvCxnSpPr>
          <p:nvPr/>
        </p:nvCxnSpPr>
        <p:spPr>
          <a:xfrm rot="5400000">
            <a:off x="3540971" y="2621276"/>
            <a:ext cx="180000" cy="1017882"/>
          </a:xfrm>
          <a:prstGeom prst="curved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urved Connector 1032"/>
          <p:cNvCxnSpPr>
            <a:endCxn id="10" idx="3"/>
          </p:cNvCxnSpPr>
          <p:nvPr/>
        </p:nvCxnSpPr>
        <p:spPr>
          <a:xfrm rot="10800000" flipV="1">
            <a:off x="1177200" y="3220217"/>
            <a:ext cx="675298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Curved Connector 1036"/>
          <p:cNvCxnSpPr>
            <a:stCxn id="10" idx="2"/>
            <a:endCxn id="24" idx="1"/>
          </p:cNvCxnSpPr>
          <p:nvPr/>
        </p:nvCxnSpPr>
        <p:spPr>
          <a:xfrm rot="16200000" flipH="1">
            <a:off x="1244849" y="3512568"/>
            <a:ext cx="180000" cy="1035298"/>
          </a:xfrm>
          <a:prstGeom prst="curved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urved Connector 1038"/>
          <p:cNvCxnSpPr>
            <a:stCxn id="24" idx="3"/>
            <a:endCxn id="13" idx="1"/>
          </p:cNvCxnSpPr>
          <p:nvPr/>
        </p:nvCxnSpPr>
        <p:spPr>
          <a:xfrm>
            <a:off x="3112498" y="4120217"/>
            <a:ext cx="667414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Curved Connector 1041"/>
          <p:cNvCxnSpPr>
            <a:stCxn id="13" idx="2"/>
            <a:endCxn id="25" idx="3"/>
          </p:cNvCxnSpPr>
          <p:nvPr/>
        </p:nvCxnSpPr>
        <p:spPr>
          <a:xfrm rot="5400000">
            <a:off x="3540971" y="4421276"/>
            <a:ext cx="180000" cy="1017882"/>
          </a:xfrm>
          <a:prstGeom prst="curved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Curved Connector 1043"/>
          <p:cNvCxnSpPr>
            <a:stCxn id="11" idx="3"/>
            <a:endCxn id="25" idx="1"/>
          </p:cNvCxnSpPr>
          <p:nvPr/>
        </p:nvCxnSpPr>
        <p:spPr>
          <a:xfrm>
            <a:off x="1180147" y="4768526"/>
            <a:ext cx="681883" cy="251691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Curved Connector 1046"/>
          <p:cNvCxnSpPr>
            <a:stCxn id="25" idx="2"/>
            <a:endCxn id="14" idx="1"/>
          </p:cNvCxnSpPr>
          <p:nvPr/>
        </p:nvCxnSpPr>
        <p:spPr>
          <a:xfrm rot="16200000" flipH="1">
            <a:off x="2901817" y="4790430"/>
            <a:ext cx="468309" cy="1287882"/>
          </a:xfrm>
          <a:prstGeom prst="curved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5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 structures and algorithms course</a:t>
            </a:r>
          </a:p>
          <a:p>
            <a:r>
              <a:rPr lang="en-US" dirty="0" smtClean="0"/>
              <a:t>Testing efficiency of a Modula 2 program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cyclomatic</a:t>
            </a:r>
            <a:r>
              <a:rPr lang="en-US" dirty="0" smtClean="0"/>
              <a:t> complexity metric</a:t>
            </a:r>
          </a:p>
          <a:p>
            <a:pPr lvl="1"/>
            <a:r>
              <a:rPr lang="en-US" dirty="0" smtClean="0"/>
              <a:t>detect loop and branch statements</a:t>
            </a:r>
          </a:p>
          <a:p>
            <a:r>
              <a:rPr lang="en-US" dirty="0" smtClean="0"/>
              <a:t>Created a domain specific tester for Testovid</a:t>
            </a:r>
          </a:p>
          <a:p>
            <a:pPr lvl="1"/>
            <a:r>
              <a:rPr lang="en-US" dirty="0" smtClean="0"/>
              <a:t>differentiate between typical student solutions</a:t>
            </a:r>
          </a:p>
          <a:p>
            <a:pPr lvl="1"/>
            <a:r>
              <a:rPr lang="en-US" dirty="0" smtClean="0"/>
              <a:t>award points accordingly</a:t>
            </a:r>
          </a:p>
          <a:p>
            <a:r>
              <a:rPr lang="en-US" dirty="0" smtClean="0"/>
              <a:t>The assignment</a:t>
            </a:r>
          </a:p>
          <a:p>
            <a:pPr lvl="1"/>
            <a:r>
              <a:rPr lang="en-US" dirty="0" smtClean="0"/>
              <a:t>Write a program which prints Pythagorean triplets, positive integer numbers x, y and z for which 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+y</a:t>
            </a:r>
            <a:r>
              <a:rPr lang="en-US" baseline="30000" dirty="0"/>
              <a:t>2</a:t>
            </a:r>
            <a:r>
              <a:rPr lang="en-US" dirty="0"/>
              <a:t>=z</a:t>
            </a:r>
            <a:r>
              <a:rPr lang="en-US" baseline="30000" dirty="0"/>
              <a:t>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287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 1: Naive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MODULE Triplets1;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VAR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x, y, z: INTEGER;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zreal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: REAL;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FOR x := 1 TO Gr DO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FOR y := 1 TO Gr DO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zreal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:= REAL(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(LONGREAL(x*x + y*y)));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z := TRUNC(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zreal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IF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zreal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= FLOAT(z) THEN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WriteString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('x = ');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WriteCard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(x,2);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WriteString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(', y = ');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WriteCard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(y,2);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WriteString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(', z = ');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WriteCard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(z,2)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END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END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END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END Triplets1.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Cyclomatic</a:t>
            </a:r>
            <a:r>
              <a:rPr lang="en-US" dirty="0" smtClean="0"/>
              <a:t> complexity</a:t>
            </a:r>
          </a:p>
          <a:p>
            <a:pPr marL="457200" lvl="1" indent="0">
              <a:buNone/>
            </a:pPr>
            <a:r>
              <a:rPr lang="en-US" dirty="0" smtClean="0"/>
              <a:t>3</a:t>
            </a:r>
          </a:p>
          <a:p>
            <a:r>
              <a:rPr lang="en-US" dirty="0" smtClean="0"/>
              <a:t>Efficiency</a:t>
            </a:r>
          </a:p>
          <a:p>
            <a:pPr marL="457200" lvl="1" indent="0">
              <a:buNone/>
            </a:pPr>
            <a:r>
              <a:rPr lang="en-US" dirty="0" smtClean="0"/>
              <a:t>Average</a:t>
            </a:r>
          </a:p>
          <a:p>
            <a:r>
              <a:rPr lang="en-US" dirty="0" smtClean="0"/>
              <a:t>Points</a:t>
            </a:r>
          </a:p>
          <a:p>
            <a:pPr marL="457200" lvl="1" indent="0">
              <a:buNone/>
            </a:pPr>
            <a:r>
              <a:rPr lang="en-US" dirty="0" smtClean="0"/>
              <a:t>50%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0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 2: Brute force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MODULE Triplets2;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VAR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x, y, z: INTEGER;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FOR x := 1 TO Gr DO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FOR y := 1 TO Gr DO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FOR z := 1 TO Gr DO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  IF x*x + y*y = z*z THEN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WriteString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('x = ');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WriteCard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(x,2);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WriteString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(', y = ');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WriteCard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(y,2);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WriteString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(', z = ');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WriteCard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(z,2)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  END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END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END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END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END Triplets2.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Cyclomatic</a:t>
            </a:r>
            <a:r>
              <a:rPr lang="en-US" dirty="0"/>
              <a:t> </a:t>
            </a:r>
            <a:r>
              <a:rPr lang="en-US" dirty="0" smtClean="0"/>
              <a:t>complexity</a:t>
            </a:r>
          </a:p>
          <a:p>
            <a:pPr marL="457200" lvl="1" indent="0">
              <a:buNone/>
            </a:pPr>
            <a:r>
              <a:rPr lang="en-US" sz="2400" dirty="0" smtClean="0"/>
              <a:t>4</a:t>
            </a:r>
          </a:p>
          <a:p>
            <a:r>
              <a:rPr lang="en-US" dirty="0" smtClean="0"/>
              <a:t>Efficiency</a:t>
            </a:r>
          </a:p>
          <a:p>
            <a:pPr marL="457200" lvl="1" indent="0">
              <a:buNone/>
            </a:pPr>
            <a:r>
              <a:rPr lang="en-US" sz="2400" dirty="0" smtClean="0"/>
              <a:t>Bad</a:t>
            </a:r>
          </a:p>
          <a:p>
            <a:r>
              <a:rPr lang="en-US" dirty="0" smtClean="0"/>
              <a:t>Points</a:t>
            </a:r>
          </a:p>
          <a:p>
            <a:pPr marL="457200" lvl="1" indent="0">
              <a:buNone/>
            </a:pPr>
            <a:r>
              <a:rPr lang="en-US" sz="2400" dirty="0" smtClean="0"/>
              <a:t>0%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837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 3: Using Euclid’s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MODULE Triplets;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VAR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x, y, z, m, n: CARDINAL;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FOR m := 1 TO Gr DO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FOR n := 1 TO m-1 DO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x := m*m - n*n;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y := 2*m*n;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z := m*m + n*n;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WriteString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('x = ');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WriteCard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(x,2);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WriteString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(', y = ');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WriteCard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(y,2);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WriteString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(', z = ');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WriteCard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(z,2)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END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END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END Triplets.</a:t>
            </a:r>
            <a:endParaRPr lang="en-US" sz="11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Cyclomatic</a:t>
            </a:r>
            <a:r>
              <a:rPr lang="en-US" dirty="0" smtClean="0"/>
              <a:t> complexity</a:t>
            </a:r>
          </a:p>
          <a:p>
            <a:pPr marL="457200" lvl="1" indent="0">
              <a:buNone/>
            </a:pPr>
            <a:r>
              <a:rPr lang="en-US" dirty="0" smtClean="0"/>
              <a:t>2</a:t>
            </a:r>
          </a:p>
          <a:p>
            <a:r>
              <a:rPr lang="en-US" dirty="0" smtClean="0"/>
              <a:t>Efficiency</a:t>
            </a:r>
          </a:p>
          <a:p>
            <a:pPr marL="457200" lvl="1" indent="0">
              <a:buNone/>
            </a:pPr>
            <a:r>
              <a:rPr lang="en-US" dirty="0" smtClean="0"/>
              <a:t>Good</a:t>
            </a:r>
          </a:p>
          <a:p>
            <a:r>
              <a:rPr lang="en-US" dirty="0" smtClean="0"/>
              <a:t>Points</a:t>
            </a:r>
          </a:p>
          <a:p>
            <a:pPr marL="457200" lvl="1" indent="0">
              <a:buNone/>
            </a:pPr>
            <a:r>
              <a:rPr lang="en-US" dirty="0" smtClean="0"/>
              <a:t>100%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MODULE Triplets4;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VAR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x, y, z, m, n, w,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, temp : CARDINAL;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w := 1;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n := 0;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FOR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:= 1 TO Gr DO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m := n + w;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x := m*m - n*n;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y := 2*m*n;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z := m*m + n*n;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WriteString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('x = ');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WriteCard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(x,2);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WriteString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(', y = ');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WriteCard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(y,2);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WriteString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(', z = '); </a:t>
            </a:r>
            <a:r>
              <a:rPr lang="en-US" sz="1100" b="1" dirty="0" err="1" smtClean="0">
                <a:latin typeface="Consolas" pitchFamily="49" charset="0"/>
                <a:cs typeface="Consolas" pitchFamily="49" charset="0"/>
              </a:rPr>
              <a:t>WriteCard</a:t>
            </a: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(z,2);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temp := w;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w := 3*w + 4*n;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  n := 2*temp + 3*n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  END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itchFamily="49" charset="0"/>
                <a:cs typeface="Consolas" pitchFamily="49" charset="0"/>
              </a:rPr>
              <a:t>END Triplets4.</a:t>
            </a:r>
            <a:endParaRPr lang="en-US" sz="11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Cyclomatic</a:t>
            </a:r>
            <a:r>
              <a:rPr lang="en-US" dirty="0" smtClean="0"/>
              <a:t> complexity</a:t>
            </a:r>
          </a:p>
          <a:p>
            <a:pPr marL="457200" lvl="1" indent="0">
              <a:buNone/>
            </a:pPr>
            <a:r>
              <a:rPr lang="en-US" dirty="0" smtClean="0"/>
              <a:t>1</a:t>
            </a:r>
          </a:p>
          <a:p>
            <a:r>
              <a:rPr lang="en-US" dirty="0" smtClean="0"/>
              <a:t>Efficiency</a:t>
            </a:r>
          </a:p>
          <a:p>
            <a:pPr marL="457200" lvl="1" indent="0">
              <a:buNone/>
            </a:pPr>
            <a:r>
              <a:rPr lang="en-US" dirty="0" smtClean="0"/>
              <a:t>Excellent</a:t>
            </a:r>
          </a:p>
          <a:p>
            <a:r>
              <a:rPr lang="en-US" dirty="0" smtClean="0"/>
              <a:t>Points</a:t>
            </a:r>
          </a:p>
          <a:p>
            <a:pPr marL="457200" lvl="1" indent="0">
              <a:buNone/>
            </a:pPr>
            <a:r>
              <a:rPr lang="en-US" dirty="0" smtClean="0"/>
              <a:t>100%</a:t>
            </a:r>
          </a:p>
          <a:p>
            <a:endParaRPr lang="en-US" dirty="0" smtClean="0"/>
          </a:p>
          <a:p>
            <a:r>
              <a:rPr lang="en-US" dirty="0" smtClean="0"/>
              <a:t>Lose points</a:t>
            </a:r>
          </a:p>
          <a:p>
            <a:pPr marL="457200" lvl="1" indent="0">
              <a:buNone/>
            </a:pPr>
            <a:r>
              <a:rPr lang="en-US" dirty="0" smtClean="0"/>
              <a:t>for correctness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4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greater the </a:t>
            </a:r>
            <a:r>
              <a:rPr lang="en-US" dirty="0" err="1" smtClean="0"/>
              <a:t>cyclomatic</a:t>
            </a:r>
            <a:r>
              <a:rPr lang="en-US" dirty="0" smtClean="0"/>
              <a:t> complexity the worst the solution efficiency</a:t>
            </a:r>
          </a:p>
          <a:p>
            <a:r>
              <a:rPr lang="en-US" dirty="0" smtClean="0"/>
              <a:t>Awarded points should be reverse proportional to the </a:t>
            </a:r>
            <a:r>
              <a:rPr lang="en-US" dirty="0" err="1" smtClean="0"/>
              <a:t>cyclomatic</a:t>
            </a:r>
            <a:r>
              <a:rPr lang="en-US" dirty="0" smtClean="0"/>
              <a:t> complexity</a:t>
            </a:r>
          </a:p>
          <a:p>
            <a:pPr lvl="1"/>
            <a:r>
              <a:rPr lang="en-US" dirty="0" smtClean="0"/>
              <a:t>Inefficient solutions – no points</a:t>
            </a:r>
          </a:p>
          <a:p>
            <a:pPr lvl="1"/>
            <a:r>
              <a:rPr lang="en-US" dirty="0" smtClean="0"/>
              <a:t>Average solutions – half the maximum points</a:t>
            </a:r>
          </a:p>
          <a:p>
            <a:pPr lvl="1"/>
            <a:r>
              <a:rPr lang="en-US" dirty="0" smtClean="0"/>
              <a:t>Efficient solutions – all the points</a:t>
            </a:r>
          </a:p>
          <a:p>
            <a:r>
              <a:rPr lang="en-US" dirty="0" smtClean="0"/>
              <a:t>Instructor should use knowledge and experience to</a:t>
            </a:r>
          </a:p>
          <a:p>
            <a:pPr lvl="1"/>
            <a:r>
              <a:rPr lang="en-US" dirty="0" smtClean="0"/>
              <a:t>Choose metrics</a:t>
            </a:r>
          </a:p>
          <a:p>
            <a:pPr lvl="1"/>
            <a:r>
              <a:rPr lang="en-US" dirty="0" smtClean="0"/>
              <a:t>Define minimum and maximum metric values</a:t>
            </a:r>
          </a:p>
          <a:p>
            <a:pPr lvl="1"/>
            <a:r>
              <a:rPr lang="en-US" dirty="0" smtClean="0"/>
              <a:t>Define awarded points for those cases</a:t>
            </a:r>
          </a:p>
          <a:p>
            <a:r>
              <a:rPr lang="en-US" dirty="0" smtClean="0"/>
              <a:t>Testing system can automatically</a:t>
            </a:r>
          </a:p>
          <a:p>
            <a:pPr lvl="1"/>
            <a:r>
              <a:rPr lang="en-US" dirty="0" smtClean="0"/>
              <a:t>Classify student solutions</a:t>
            </a:r>
          </a:p>
          <a:p>
            <a:pPr lvl="1"/>
            <a:r>
              <a:rPr lang="en-US" dirty="0" smtClean="0"/>
              <a:t>Grade them accordingly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82566504"/>
              </p:ext>
            </p:extLst>
          </p:nvPr>
        </p:nvGraphicFramePr>
        <p:xfrm>
          <a:off x="4648200" y="1600200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Solution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Efficiency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Metric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Triplets1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Average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Triplets2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Triplets3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Good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Triplets4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Excellent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!!!   100%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1327418763"/>
              </p:ext>
            </p:extLst>
          </p:nvPr>
        </p:nvGraphicFramePr>
        <p:xfrm>
          <a:off x="4648200" y="3965575"/>
          <a:ext cx="4038600" cy="216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27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Assessment process</a:t>
            </a:r>
          </a:p>
          <a:p>
            <a:r>
              <a:rPr lang="en-US" dirty="0" smtClean="0"/>
              <a:t>A case study</a:t>
            </a:r>
          </a:p>
          <a:p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3910169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Utilized software metrics in the assessment process</a:t>
            </a:r>
          </a:p>
          <a:p>
            <a:r>
              <a:rPr lang="en-US" dirty="0" smtClean="0"/>
              <a:t>Increased the scope of aspects that can be covered by automatic tests</a:t>
            </a:r>
          </a:p>
          <a:p>
            <a:r>
              <a:rPr lang="en-US" dirty="0" smtClean="0"/>
              <a:t>Platform and programming language independent</a:t>
            </a:r>
          </a:p>
          <a:p>
            <a:r>
              <a:rPr lang="en-US" dirty="0" smtClean="0"/>
              <a:t>Support a wide range of metrics</a:t>
            </a:r>
          </a:p>
          <a:p>
            <a:r>
              <a:rPr lang="en-US" dirty="0" smtClean="0"/>
              <a:t>Left great flexibility in selecting interesting metrics</a:t>
            </a:r>
          </a:p>
          <a:p>
            <a:r>
              <a:rPr lang="en-US" dirty="0" smtClean="0"/>
              <a:t>Can provide hints and advices to students</a:t>
            </a:r>
          </a:p>
          <a:p>
            <a:r>
              <a:rPr lang="en-US" dirty="0" smtClean="0"/>
              <a:t>Added intelligent assistance</a:t>
            </a:r>
          </a:p>
          <a:p>
            <a:r>
              <a:rPr lang="en-US" dirty="0" smtClean="0"/>
              <a:t>Improved student learning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611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44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Automated assessment systems are very helpful</a:t>
            </a:r>
          </a:p>
          <a:p>
            <a:pPr lvl="1"/>
            <a:r>
              <a:rPr lang="en-US" dirty="0" smtClean="0"/>
              <a:t>Reduce load for instructors</a:t>
            </a:r>
          </a:p>
          <a:p>
            <a:pPr lvl="1"/>
            <a:r>
              <a:rPr lang="en-US" dirty="0" smtClean="0"/>
              <a:t>Quicker feedback for students</a:t>
            </a:r>
          </a:p>
          <a:p>
            <a:r>
              <a:rPr lang="en-US" dirty="0" smtClean="0"/>
              <a:t>But have limited scope</a:t>
            </a:r>
          </a:p>
          <a:p>
            <a:pPr lvl="1"/>
            <a:r>
              <a:rPr lang="en-US" dirty="0" smtClean="0"/>
              <a:t>Black-box </a:t>
            </a:r>
            <a:r>
              <a:rPr lang="en-US" dirty="0"/>
              <a:t>(input-output) </a:t>
            </a:r>
            <a:r>
              <a:rPr lang="en-US" dirty="0" smtClean="0"/>
              <a:t>tests, unit tests</a:t>
            </a:r>
          </a:p>
          <a:p>
            <a:pPr lvl="1"/>
            <a:r>
              <a:rPr lang="en-US" dirty="0" smtClean="0"/>
              <a:t>Lately code </a:t>
            </a:r>
            <a:r>
              <a:rPr lang="en-US" dirty="0"/>
              <a:t>style </a:t>
            </a:r>
            <a:r>
              <a:rPr lang="en-US" dirty="0" smtClean="0"/>
              <a:t>checks</a:t>
            </a:r>
          </a:p>
          <a:p>
            <a:r>
              <a:rPr lang="en-US" dirty="0" smtClean="0"/>
              <a:t>Software metrics are not used</a:t>
            </a:r>
          </a:p>
          <a:p>
            <a:pPr lvl="1"/>
            <a:r>
              <a:rPr lang="en-US" dirty="0" smtClean="0"/>
              <a:t>Utilized </a:t>
            </a:r>
            <a:r>
              <a:rPr lang="en-US" dirty="0"/>
              <a:t>only by plagiarism detection</a:t>
            </a:r>
          </a:p>
          <a:p>
            <a:pPr lvl="1"/>
            <a:r>
              <a:rPr lang="en-US" dirty="0" smtClean="0"/>
              <a:t>Not to help students improve their skills</a:t>
            </a:r>
          </a:p>
        </p:txBody>
      </p:sp>
    </p:spTree>
    <p:extLst>
      <p:ext uri="{BB962C8B-B14F-4D97-AF65-F5344CB8AC3E}">
        <p14:creationId xmlns:p14="http://schemas.microsoft.com/office/powerpoint/2010/main" val="297038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Software metrics can tell a lot about a program</a:t>
            </a:r>
          </a:p>
          <a:p>
            <a:pPr lvl="1"/>
            <a:r>
              <a:rPr lang="en-US" dirty="0" smtClean="0"/>
              <a:t>Have highly diverse methodologies and objectives</a:t>
            </a:r>
          </a:p>
          <a:p>
            <a:pPr lvl="1"/>
            <a:r>
              <a:rPr lang="en-US" dirty="0" smtClean="0"/>
              <a:t>Difficult to define quality for various programs in uniform way</a:t>
            </a:r>
          </a:p>
          <a:p>
            <a:pPr lvl="1"/>
            <a:r>
              <a:rPr lang="en-US" dirty="0" smtClean="0"/>
              <a:t>What which metric means for particular assignment?</a:t>
            </a:r>
          </a:p>
          <a:p>
            <a:pPr lvl="1"/>
            <a:r>
              <a:rPr lang="en-US" dirty="0" smtClean="0"/>
              <a:t>What metrics matter the most?</a:t>
            </a:r>
          </a:p>
          <a:p>
            <a:r>
              <a:rPr lang="en-US" dirty="0" smtClean="0"/>
              <a:t>We explore the usage of software metrics in automated assessment</a:t>
            </a:r>
          </a:p>
          <a:p>
            <a:pPr lvl="1"/>
            <a:r>
              <a:rPr lang="en-US" dirty="0" smtClean="0"/>
              <a:t>To cover testing of aspects that demand instructor attention</a:t>
            </a:r>
          </a:p>
          <a:p>
            <a:pPr lvl="1"/>
            <a:r>
              <a:rPr lang="en-US" dirty="0" smtClean="0"/>
              <a:t>Algorithm complexity</a:t>
            </a:r>
          </a:p>
          <a:p>
            <a:pPr lvl="1"/>
            <a:r>
              <a:rPr lang="en-US" dirty="0" smtClean="0"/>
              <a:t>Number and size of programming units and functions</a:t>
            </a:r>
          </a:p>
        </p:txBody>
      </p:sp>
    </p:spTree>
    <p:extLst>
      <p:ext uri="{BB962C8B-B14F-4D97-AF65-F5344CB8AC3E}">
        <p14:creationId xmlns:p14="http://schemas.microsoft.com/office/powerpoint/2010/main" val="382391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460147" y="2049256"/>
            <a:ext cx="4039765" cy="315096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process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457200" y="1599256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Student solution</a:t>
            </a:r>
            <a:endParaRPr lang="en-US" sz="1200" dirty="0"/>
          </a:p>
        </p:txBody>
      </p:sp>
      <p:sp>
        <p:nvSpPr>
          <p:cNvPr id="14" name="Folded Corner 13"/>
          <p:cNvSpPr/>
          <p:nvPr/>
        </p:nvSpPr>
        <p:spPr>
          <a:xfrm>
            <a:off x="3779912" y="5218526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Test</a:t>
            </a:r>
          </a:p>
          <a:p>
            <a:pPr algn="ctr"/>
            <a:r>
              <a:rPr lang="en-US" sz="1200" dirty="0"/>
              <a:t>report</a:t>
            </a:r>
          </a:p>
        </p:txBody>
      </p:sp>
      <p:cxnSp>
        <p:nvCxnSpPr>
          <p:cNvPr id="30" name="Curved Connector 29"/>
          <p:cNvCxnSpPr>
            <a:stCxn id="7" idx="3"/>
          </p:cNvCxnSpPr>
          <p:nvPr/>
        </p:nvCxnSpPr>
        <p:spPr>
          <a:xfrm>
            <a:off x="1177200" y="2049256"/>
            <a:ext cx="684829" cy="270961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Curved Connector 1046"/>
          <p:cNvCxnSpPr>
            <a:endCxn id="14" idx="1"/>
          </p:cNvCxnSpPr>
          <p:nvPr/>
        </p:nvCxnSpPr>
        <p:spPr>
          <a:xfrm rot="16200000" flipH="1">
            <a:off x="2901817" y="4790430"/>
            <a:ext cx="468309" cy="1287882"/>
          </a:xfrm>
          <a:prstGeom prst="curved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solution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MODULE Triplets1;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VAR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  x, y, z: INTEGER;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  FOR x := 1 TO Gr DO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    FOR y := 1 TO Gr DO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      FOR z := 1 TO Gr DO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        IF x*x + y*y = z*z THEN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10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10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1000" b="1" dirty="0" err="1">
                <a:latin typeface="Consolas" pitchFamily="49" charset="0"/>
                <a:cs typeface="Consolas" pitchFamily="49" charset="0"/>
              </a:rPr>
              <a:t>WriteString</a:t>
            </a:r>
            <a:r>
              <a:rPr lang="en-US" sz="1000" b="1" dirty="0">
                <a:latin typeface="Consolas" pitchFamily="49" charset="0"/>
                <a:cs typeface="Consolas" pitchFamily="49" charset="0"/>
              </a:rPr>
              <a:t>('x = ');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1000" b="1" dirty="0" err="1">
                <a:latin typeface="Consolas" pitchFamily="49" charset="0"/>
                <a:cs typeface="Consolas" pitchFamily="49" charset="0"/>
              </a:rPr>
              <a:t>WriteCard</a:t>
            </a:r>
            <a:r>
              <a:rPr lang="en-US" sz="1000" b="1" dirty="0">
                <a:latin typeface="Consolas" pitchFamily="49" charset="0"/>
                <a:cs typeface="Consolas" pitchFamily="49" charset="0"/>
              </a:rPr>
              <a:t>(x,2);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1000" b="1" dirty="0" err="1">
                <a:latin typeface="Consolas" pitchFamily="49" charset="0"/>
                <a:cs typeface="Consolas" pitchFamily="49" charset="0"/>
              </a:rPr>
              <a:t>WriteString</a:t>
            </a:r>
            <a:r>
              <a:rPr lang="en-US" sz="1000" b="1" dirty="0">
                <a:latin typeface="Consolas" pitchFamily="49" charset="0"/>
                <a:cs typeface="Consolas" pitchFamily="49" charset="0"/>
              </a:rPr>
              <a:t>(', y = ');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1000" b="1" dirty="0" err="1">
                <a:latin typeface="Consolas" pitchFamily="49" charset="0"/>
                <a:cs typeface="Consolas" pitchFamily="49" charset="0"/>
              </a:rPr>
              <a:t>WriteCard</a:t>
            </a:r>
            <a:r>
              <a:rPr lang="en-US" sz="1000" b="1" dirty="0">
                <a:latin typeface="Consolas" pitchFamily="49" charset="0"/>
                <a:cs typeface="Consolas" pitchFamily="49" charset="0"/>
              </a:rPr>
              <a:t>(y,2);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1000" b="1" dirty="0" err="1">
                <a:latin typeface="Consolas" pitchFamily="49" charset="0"/>
                <a:cs typeface="Consolas" pitchFamily="49" charset="0"/>
              </a:rPr>
              <a:t>WriteString</a:t>
            </a:r>
            <a:r>
              <a:rPr lang="en-US" sz="1000" b="1" dirty="0">
                <a:latin typeface="Consolas" pitchFamily="49" charset="0"/>
                <a:cs typeface="Consolas" pitchFamily="49" charset="0"/>
              </a:rPr>
              <a:t>(', z = ');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1000" b="1" dirty="0" err="1">
                <a:latin typeface="Consolas" pitchFamily="49" charset="0"/>
                <a:cs typeface="Consolas" pitchFamily="49" charset="0"/>
              </a:rPr>
              <a:t>WriteCard</a:t>
            </a:r>
            <a:r>
              <a:rPr lang="en-US" sz="1000" b="1" dirty="0">
                <a:latin typeface="Consolas" pitchFamily="49" charset="0"/>
                <a:cs typeface="Consolas" pitchFamily="49" charset="0"/>
              </a:rPr>
              <a:t>(z,2)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        END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      END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    END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  END</a:t>
            </a:r>
          </a:p>
          <a:p>
            <a:pPr marL="0" indent="0">
              <a:buNone/>
            </a:pPr>
            <a:r>
              <a:rPr lang="en-US" sz="1000" b="1" dirty="0">
                <a:latin typeface="Consolas" pitchFamily="49" charset="0"/>
                <a:cs typeface="Consolas" pitchFamily="49" charset="0"/>
              </a:rPr>
              <a:t>END Triplets1.</a:t>
            </a:r>
            <a:endParaRPr lang="en-US" sz="10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457200" y="1599256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Student solution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294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the solution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eCST</a:t>
            </a:r>
            <a:r>
              <a:rPr lang="en-US" dirty="0" smtClean="0"/>
              <a:t> generator</a:t>
            </a:r>
            <a:br>
              <a:rPr lang="en-US" dirty="0" smtClean="0"/>
            </a:br>
            <a:r>
              <a:rPr lang="en-US" dirty="0" smtClean="0"/>
              <a:t>(the </a:t>
            </a:r>
            <a:r>
              <a:rPr lang="en-US" dirty="0"/>
              <a:t>SMIILE </a:t>
            </a:r>
            <a:r>
              <a:rPr lang="en-US" dirty="0" smtClean="0"/>
              <a:t>tool)</a:t>
            </a:r>
          </a:p>
          <a:p>
            <a:pPr lvl="1"/>
            <a:r>
              <a:rPr lang="en-US" dirty="0" smtClean="0"/>
              <a:t>Recognizes </a:t>
            </a:r>
            <a:r>
              <a:rPr lang="en-US" dirty="0"/>
              <a:t>input </a:t>
            </a:r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Calls appropriate scanner &amp; parser</a:t>
            </a:r>
          </a:p>
          <a:p>
            <a:pPr lvl="1"/>
            <a:r>
              <a:rPr lang="en-US" dirty="0" smtClean="0"/>
              <a:t>Generates </a:t>
            </a:r>
            <a:r>
              <a:rPr lang="en-US" dirty="0"/>
              <a:t>an </a:t>
            </a:r>
            <a:r>
              <a:rPr lang="en-US" dirty="0" err="1"/>
              <a:t>eCST</a:t>
            </a:r>
            <a:r>
              <a:rPr lang="en-US" dirty="0"/>
              <a:t> </a:t>
            </a:r>
            <a:r>
              <a:rPr lang="en-US" dirty="0" smtClean="0"/>
              <a:t>representation</a:t>
            </a:r>
          </a:p>
          <a:p>
            <a:r>
              <a:rPr lang="en-US" dirty="0" smtClean="0"/>
              <a:t>Enriched </a:t>
            </a:r>
            <a:r>
              <a:rPr lang="en-US" dirty="0"/>
              <a:t>Concrete Syntax </a:t>
            </a:r>
            <a:r>
              <a:rPr lang="en-US" dirty="0" smtClean="0"/>
              <a:t>Tree</a:t>
            </a:r>
            <a:endParaRPr lang="en-US" dirty="0"/>
          </a:p>
          <a:p>
            <a:pPr lvl="1"/>
            <a:r>
              <a:rPr lang="en-US" dirty="0" smtClean="0"/>
              <a:t>Modified </a:t>
            </a:r>
            <a:r>
              <a:rPr lang="en-US" dirty="0"/>
              <a:t>Concrete Syntax </a:t>
            </a:r>
            <a:r>
              <a:rPr lang="en-US" dirty="0" smtClean="0"/>
              <a:t>Tree</a:t>
            </a:r>
          </a:p>
          <a:p>
            <a:pPr lvl="1"/>
            <a:r>
              <a:rPr lang="en-US" dirty="0" smtClean="0"/>
              <a:t>Enriched </a:t>
            </a:r>
            <a:r>
              <a:rPr lang="en-US" dirty="0"/>
              <a:t>with </a:t>
            </a:r>
            <a:r>
              <a:rPr lang="en-US" dirty="0" smtClean="0"/>
              <a:t>marker nodes</a:t>
            </a:r>
          </a:p>
          <a:p>
            <a:pPr lvl="2"/>
            <a:r>
              <a:rPr lang="en-US" dirty="0" smtClean="0"/>
              <a:t>Unit: class</a:t>
            </a:r>
            <a:r>
              <a:rPr lang="en-US" dirty="0"/>
              <a:t>, </a:t>
            </a:r>
            <a:r>
              <a:rPr lang="en-US" dirty="0" smtClean="0"/>
              <a:t>module…</a:t>
            </a:r>
          </a:p>
          <a:p>
            <a:pPr lvl="2"/>
            <a:r>
              <a:rPr lang="en-US" dirty="0" smtClean="0"/>
              <a:t>Loop Statement: for</a:t>
            </a:r>
            <a:r>
              <a:rPr lang="en-US" dirty="0"/>
              <a:t>, while, </a:t>
            </a:r>
            <a:r>
              <a:rPr lang="en-US" dirty="0" smtClean="0"/>
              <a:t>repeat…</a:t>
            </a:r>
          </a:p>
          <a:p>
            <a:pPr lvl="2"/>
            <a:r>
              <a:rPr lang="en-US" dirty="0" smtClean="0"/>
              <a:t>Branch Statement: if</a:t>
            </a:r>
            <a:r>
              <a:rPr lang="en-US" dirty="0"/>
              <a:t>, case, switch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Independent </a:t>
            </a:r>
            <a:r>
              <a:rPr lang="en-US" dirty="0"/>
              <a:t>of programming </a:t>
            </a:r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Basis </a:t>
            </a:r>
            <a:r>
              <a:rPr lang="en-US" dirty="0"/>
              <a:t>for calculation of software </a:t>
            </a:r>
            <a:r>
              <a:rPr lang="en-US" dirty="0" smtClean="0"/>
              <a:t>metrics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457200" y="1599256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Student solution</a:t>
            </a:r>
            <a:endParaRPr lang="en-US" sz="1200" dirty="0"/>
          </a:p>
        </p:txBody>
      </p:sp>
      <p:sp>
        <p:nvSpPr>
          <p:cNvPr id="12" name="Folded Corner 11"/>
          <p:cNvSpPr/>
          <p:nvPr/>
        </p:nvSpPr>
        <p:spPr>
          <a:xfrm>
            <a:off x="3779912" y="21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eCST</a:t>
            </a:r>
            <a:endParaRPr lang="en-US" sz="1200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1862029" y="21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</a:t>
            </a:r>
          </a:p>
        </p:txBody>
      </p:sp>
      <p:cxnSp>
        <p:nvCxnSpPr>
          <p:cNvPr id="30" name="Curved Connector 29"/>
          <p:cNvCxnSpPr>
            <a:stCxn id="7" idx="3"/>
            <a:endCxn id="20" idx="1"/>
          </p:cNvCxnSpPr>
          <p:nvPr/>
        </p:nvCxnSpPr>
        <p:spPr>
          <a:xfrm>
            <a:off x="1177200" y="2049256"/>
            <a:ext cx="684829" cy="270961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urved Connector 1023"/>
          <p:cNvCxnSpPr>
            <a:stCxn id="20" idx="3"/>
            <a:endCxn id="12" idx="1"/>
          </p:cNvCxnSpPr>
          <p:nvPr/>
        </p:nvCxnSpPr>
        <p:spPr>
          <a:xfrm>
            <a:off x="3122029" y="2320217"/>
            <a:ext cx="657883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9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</a:t>
            </a:r>
            <a:r>
              <a:rPr lang="en-US" dirty="0" err="1" smtClean="0"/>
              <a:t>eCST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Metrics calculator</a:t>
            </a:r>
            <a:br>
              <a:rPr lang="en-US" dirty="0" smtClean="0"/>
            </a:br>
            <a:r>
              <a:rPr lang="en-US" dirty="0" smtClean="0"/>
              <a:t>(the </a:t>
            </a:r>
            <a:r>
              <a:rPr lang="en-US" dirty="0"/>
              <a:t>SMIILE </a:t>
            </a:r>
            <a:r>
              <a:rPr lang="en-US" dirty="0" smtClean="0"/>
              <a:t>tool)</a:t>
            </a:r>
            <a:endParaRPr lang="en-US" dirty="0"/>
          </a:p>
          <a:p>
            <a:pPr lvl="1"/>
            <a:r>
              <a:rPr lang="en-US" dirty="0" smtClean="0"/>
              <a:t>Software </a:t>
            </a:r>
            <a:r>
              <a:rPr lang="en-US" dirty="0"/>
              <a:t>metrics tool in the </a:t>
            </a:r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Analyzes the </a:t>
            </a:r>
            <a:r>
              <a:rPr lang="en-US" dirty="0" err="1" smtClean="0"/>
              <a:t>eCST</a:t>
            </a:r>
            <a:r>
              <a:rPr lang="en-US" dirty="0" smtClean="0"/>
              <a:t> representation</a:t>
            </a:r>
          </a:p>
          <a:p>
            <a:pPr lvl="1"/>
            <a:r>
              <a:rPr lang="en-US" dirty="0" smtClean="0"/>
              <a:t>Calculates </a:t>
            </a:r>
            <a:r>
              <a:rPr lang="en-US" dirty="0"/>
              <a:t>software </a:t>
            </a:r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Exports results in XML file</a:t>
            </a:r>
            <a:endParaRPr lang="en-US" dirty="0"/>
          </a:p>
          <a:p>
            <a:r>
              <a:rPr lang="en-US" dirty="0" smtClean="0"/>
              <a:t>Final </a:t>
            </a:r>
            <a:r>
              <a:rPr lang="en-US" dirty="0"/>
              <a:t>result </a:t>
            </a:r>
            <a:r>
              <a:rPr lang="en-US" dirty="0" smtClean="0"/>
              <a:t>is </a:t>
            </a:r>
            <a:r>
              <a:rPr lang="en-US" dirty="0"/>
              <a:t>one XML file </a:t>
            </a:r>
            <a:r>
              <a:rPr lang="en-US" dirty="0" smtClean="0"/>
              <a:t>with values </a:t>
            </a:r>
            <a:r>
              <a:rPr lang="en-US" dirty="0"/>
              <a:t>of all calculated </a:t>
            </a:r>
            <a:r>
              <a:rPr lang="en-US" dirty="0" smtClean="0"/>
              <a:t>metrics</a:t>
            </a:r>
          </a:p>
          <a:p>
            <a:r>
              <a:rPr lang="en-US" dirty="0" smtClean="0"/>
              <a:t>Current </a:t>
            </a:r>
            <a:r>
              <a:rPr lang="en-US" dirty="0"/>
              <a:t>prototype of SMIILE tool </a:t>
            </a:r>
            <a:r>
              <a:rPr lang="en-US" dirty="0" smtClean="0"/>
              <a:t>supports several </a:t>
            </a:r>
            <a:r>
              <a:rPr lang="en-US" dirty="0"/>
              <a:t>software </a:t>
            </a:r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Lines </a:t>
            </a:r>
            <a:r>
              <a:rPr lang="en-US" dirty="0"/>
              <a:t>of </a:t>
            </a:r>
            <a:r>
              <a:rPr lang="en-US" dirty="0" smtClean="0"/>
              <a:t>Code</a:t>
            </a:r>
          </a:p>
          <a:p>
            <a:pPr lvl="1"/>
            <a:r>
              <a:rPr lang="en-US" dirty="0" err="1"/>
              <a:t>Cyclomatic</a:t>
            </a:r>
            <a:r>
              <a:rPr lang="en-US" dirty="0"/>
              <a:t> </a:t>
            </a:r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457200" y="1599256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Student solution</a:t>
            </a:r>
            <a:endParaRPr lang="en-US" sz="1200" dirty="0"/>
          </a:p>
        </p:txBody>
      </p:sp>
      <p:sp>
        <p:nvSpPr>
          <p:cNvPr id="10" name="Folded Corner 9"/>
          <p:cNvSpPr/>
          <p:nvPr/>
        </p:nvSpPr>
        <p:spPr>
          <a:xfrm>
            <a:off x="457200" y="30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Metric </a:t>
            </a:r>
            <a:r>
              <a:rPr lang="en-US" sz="1200" dirty="0" smtClean="0"/>
              <a:t>values</a:t>
            </a:r>
          </a:p>
          <a:p>
            <a:pPr algn="ctr"/>
            <a:endParaRPr lang="en-US" sz="1200" dirty="0"/>
          </a:p>
          <a:p>
            <a:pPr algn="ctr"/>
            <a:r>
              <a:rPr lang="en-US" sz="700" dirty="0" smtClean="0"/>
              <a:t>in xml</a:t>
            </a:r>
            <a:endParaRPr lang="en-US" sz="700" dirty="0"/>
          </a:p>
        </p:txBody>
      </p:sp>
      <p:sp>
        <p:nvSpPr>
          <p:cNvPr id="12" name="Folded Corner 11"/>
          <p:cNvSpPr/>
          <p:nvPr/>
        </p:nvSpPr>
        <p:spPr>
          <a:xfrm>
            <a:off x="3779912" y="21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eCST</a:t>
            </a:r>
            <a:endParaRPr lang="en-US" sz="1200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1862029" y="21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1862030" y="30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Measure</a:t>
            </a:r>
            <a:endParaRPr lang="en-US" dirty="0"/>
          </a:p>
        </p:txBody>
      </p:sp>
      <p:cxnSp>
        <p:nvCxnSpPr>
          <p:cNvPr id="30" name="Curved Connector 29"/>
          <p:cNvCxnSpPr>
            <a:stCxn id="7" idx="3"/>
            <a:endCxn id="20" idx="1"/>
          </p:cNvCxnSpPr>
          <p:nvPr/>
        </p:nvCxnSpPr>
        <p:spPr>
          <a:xfrm>
            <a:off x="1177200" y="2049256"/>
            <a:ext cx="684829" cy="270961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urved Connector 1023"/>
          <p:cNvCxnSpPr>
            <a:stCxn id="20" idx="3"/>
            <a:endCxn id="12" idx="1"/>
          </p:cNvCxnSpPr>
          <p:nvPr/>
        </p:nvCxnSpPr>
        <p:spPr>
          <a:xfrm>
            <a:off x="3122029" y="2320217"/>
            <a:ext cx="657883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urved Connector 1029"/>
          <p:cNvCxnSpPr>
            <a:stCxn id="12" idx="2"/>
            <a:endCxn id="23" idx="3"/>
          </p:cNvCxnSpPr>
          <p:nvPr/>
        </p:nvCxnSpPr>
        <p:spPr>
          <a:xfrm rot="5400000">
            <a:off x="3540971" y="2621276"/>
            <a:ext cx="180000" cy="1017882"/>
          </a:xfrm>
          <a:prstGeom prst="curved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urved Connector 1032"/>
          <p:cNvCxnSpPr>
            <a:endCxn id="10" idx="3"/>
          </p:cNvCxnSpPr>
          <p:nvPr/>
        </p:nvCxnSpPr>
        <p:spPr>
          <a:xfrm rot="10800000" flipV="1">
            <a:off x="1177200" y="3220217"/>
            <a:ext cx="675298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50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values in XML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&lt;?xml version="1.0"?&gt;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&lt;sourceElement endLine="24" firstLine="1"</a:t>
            </a:r>
          </a:p>
          <a:p>
            <a:pPr marL="0" indent="0">
              <a:buNone/>
            </a:pPr>
            <a:r>
              <a:rPr lang="af-ZA" sz="1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     name="" type=""&gt;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&lt;metrics loc="24" cc="4"/&gt;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&lt;sourceElement endLine="24" firstLine="1"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        name="Triplets1" type="CONCRETE_UNIT_DECL"&gt;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  &lt;metrics loc="24" cc="4"/&gt;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  &lt;sourceElement endLine="23" firstLine="9"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          name="FOR" type="LOOP_STATEMENT"&gt;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    &lt;metrics loc="15" cc="4"/&gt;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    &lt;sourceElement endLine="22" firstLine="10"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            name="FOR" type="LOOP_STATEMENT"&gt;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      &lt;metrics loc="13" cc="3"/&gt;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      &lt;sourceElement endLine="21" firstLine="11"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              name="FOR" type="LOOP_STATEMENT"&gt;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        &lt;metrics loc="11" cc="2"/&gt;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        ...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      &lt;/sourceElement&gt;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    &lt;/sourceElement&gt;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  &lt;/sourceElement&gt;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  &lt;/sourceElement&gt;</a:t>
            </a:r>
          </a:p>
          <a:p>
            <a:pPr marL="0" indent="0">
              <a:buNone/>
            </a:pPr>
            <a:r>
              <a:rPr lang="af-ZA" sz="1000" b="1" dirty="0" smtClean="0">
                <a:latin typeface="Consolas" pitchFamily="49" charset="0"/>
                <a:cs typeface="Consolas" pitchFamily="49" charset="0"/>
              </a:rPr>
              <a:t>&lt;/sourceElement&gt;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457200" y="1599256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Student solution</a:t>
            </a:r>
            <a:endParaRPr lang="en-US" sz="1200" dirty="0"/>
          </a:p>
        </p:txBody>
      </p:sp>
      <p:sp>
        <p:nvSpPr>
          <p:cNvPr id="10" name="Folded Corner 9"/>
          <p:cNvSpPr/>
          <p:nvPr/>
        </p:nvSpPr>
        <p:spPr>
          <a:xfrm>
            <a:off x="457200" y="30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Metric </a:t>
            </a:r>
            <a:r>
              <a:rPr lang="en-US" sz="1200" dirty="0" smtClean="0"/>
              <a:t>values</a:t>
            </a:r>
          </a:p>
          <a:p>
            <a:pPr algn="ctr"/>
            <a:endParaRPr lang="en-US" sz="1200" dirty="0"/>
          </a:p>
          <a:p>
            <a:pPr algn="ctr"/>
            <a:r>
              <a:rPr lang="en-US" sz="700" dirty="0" smtClean="0"/>
              <a:t>in xml</a:t>
            </a:r>
            <a:endParaRPr lang="en-US" sz="700" dirty="0"/>
          </a:p>
        </p:txBody>
      </p:sp>
      <p:sp>
        <p:nvSpPr>
          <p:cNvPr id="12" name="Folded Corner 11"/>
          <p:cNvSpPr/>
          <p:nvPr/>
        </p:nvSpPr>
        <p:spPr>
          <a:xfrm>
            <a:off x="3779912" y="2140217"/>
            <a:ext cx="720000" cy="900000"/>
          </a:xfrm>
          <a:prstGeom prst="foldedCorner">
            <a:avLst>
              <a:gd name="adj" fmla="val 2899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eCST</a:t>
            </a:r>
            <a:endParaRPr lang="en-US" sz="1200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1862029" y="21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1862030" y="3040217"/>
            <a:ext cx="1260000" cy="3600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Measure</a:t>
            </a:r>
            <a:endParaRPr lang="en-US" dirty="0"/>
          </a:p>
        </p:txBody>
      </p:sp>
      <p:cxnSp>
        <p:nvCxnSpPr>
          <p:cNvPr id="30" name="Curved Connector 29"/>
          <p:cNvCxnSpPr>
            <a:stCxn id="7" idx="3"/>
            <a:endCxn id="20" idx="1"/>
          </p:cNvCxnSpPr>
          <p:nvPr/>
        </p:nvCxnSpPr>
        <p:spPr>
          <a:xfrm>
            <a:off x="1177200" y="2049256"/>
            <a:ext cx="684829" cy="270961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urved Connector 1023"/>
          <p:cNvCxnSpPr>
            <a:stCxn id="20" idx="3"/>
            <a:endCxn id="12" idx="1"/>
          </p:cNvCxnSpPr>
          <p:nvPr/>
        </p:nvCxnSpPr>
        <p:spPr>
          <a:xfrm>
            <a:off x="3122029" y="2320217"/>
            <a:ext cx="657883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urved Connector 1029"/>
          <p:cNvCxnSpPr>
            <a:stCxn id="12" idx="2"/>
            <a:endCxn id="23" idx="3"/>
          </p:cNvCxnSpPr>
          <p:nvPr/>
        </p:nvCxnSpPr>
        <p:spPr>
          <a:xfrm rot="5400000">
            <a:off x="3540971" y="2621276"/>
            <a:ext cx="180000" cy="1017882"/>
          </a:xfrm>
          <a:prstGeom prst="curved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urved Connector 1032"/>
          <p:cNvCxnSpPr>
            <a:endCxn id="10" idx="3"/>
          </p:cNvCxnSpPr>
          <p:nvPr/>
        </p:nvCxnSpPr>
        <p:spPr>
          <a:xfrm rot="10800000" flipV="1">
            <a:off x="1177200" y="3220217"/>
            <a:ext cx="675298" cy="270000"/>
          </a:xfrm>
          <a:prstGeom prst="curved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48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1386</Words>
  <Application>Microsoft Office PowerPoint</Application>
  <PresentationFormat>On-screen Show (4:3)</PresentationFormat>
  <Paragraphs>384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Using software metrics in educational environment</vt:lpstr>
      <vt:lpstr>Content</vt:lpstr>
      <vt:lpstr>Motivation</vt:lpstr>
      <vt:lpstr>Motivation (cont.)</vt:lpstr>
      <vt:lpstr>Assessment process</vt:lpstr>
      <vt:lpstr>Student solution</vt:lpstr>
      <vt:lpstr>Parsing the solution</vt:lpstr>
      <vt:lpstr>Measuring eCST</vt:lpstr>
      <vt:lpstr>Metric values in XML</vt:lpstr>
      <vt:lpstr>Transform XML to properties</vt:lpstr>
      <vt:lpstr>Metric values as properties</vt:lpstr>
      <vt:lpstr>Testing the values</vt:lpstr>
      <vt:lpstr>Test report</vt:lpstr>
      <vt:lpstr>A case study</vt:lpstr>
      <vt:lpstr>Solution 1: Naive solution</vt:lpstr>
      <vt:lpstr>Solution 2: Brute force solution</vt:lpstr>
      <vt:lpstr>Solution 3: Using Euclid’s formula</vt:lpstr>
      <vt:lpstr>Non solution</vt:lpstr>
      <vt:lpstr>Summary</vt:lpstr>
      <vt:lpstr>Conclusion</vt:lpstr>
      <vt:lpstr>Thank you for your attention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software metrics in educational environment</dc:title>
  <dc:creator>Ivan Pribela</dc:creator>
  <cp:lastModifiedBy>Ivan Pribela</cp:lastModifiedBy>
  <cp:revision>47</cp:revision>
  <dcterms:created xsi:type="dcterms:W3CDTF">2012-08-27T07:59:15Z</dcterms:created>
  <dcterms:modified xsi:type="dcterms:W3CDTF">2012-09-01T07:32:12Z</dcterms:modified>
</cp:coreProperties>
</file>